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68" r:id="rId2"/>
    <p:sldMasterId id="2147483869" r:id="rId3"/>
    <p:sldMasterId id="2147483903" r:id="rId4"/>
  </p:sldMasterIdLst>
  <p:notesMasterIdLst>
    <p:notesMasterId r:id="rId22"/>
  </p:notesMasterIdLst>
  <p:sldIdLst>
    <p:sldId id="266" r:id="rId5"/>
    <p:sldId id="368" r:id="rId6"/>
    <p:sldId id="386" r:id="rId7"/>
    <p:sldId id="384" r:id="rId8"/>
    <p:sldId id="387" r:id="rId9"/>
    <p:sldId id="375" r:id="rId10"/>
    <p:sldId id="373" r:id="rId11"/>
    <p:sldId id="360" r:id="rId12"/>
    <p:sldId id="362" r:id="rId13"/>
    <p:sldId id="363" r:id="rId14"/>
    <p:sldId id="364" r:id="rId15"/>
    <p:sldId id="371" r:id="rId16"/>
    <p:sldId id="378" r:id="rId17"/>
    <p:sldId id="377" r:id="rId18"/>
    <p:sldId id="382" r:id="rId19"/>
    <p:sldId id="383" r:id="rId20"/>
    <p:sldId id="274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88376" autoAdjust="0"/>
  </p:normalViewPr>
  <p:slideViewPr>
    <p:cSldViewPr>
      <p:cViewPr>
        <p:scale>
          <a:sx n="66" d="100"/>
          <a:sy n="66" d="100"/>
        </p:scale>
        <p:origin x="-1698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8-29T14:12:59.194" idx="1">
    <p:pos x="5375" y="165"/>
    <p:text>星海版本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8-29T14:58:07.989" idx="2">
    <p:pos x="5168" y="73"/>
    <p:text>上海钢琴厂版本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C5514C-00DB-4A5F-B341-E3FABAE2135F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287D9D-B5E5-427B-9459-B6ECF16F24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0098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7D9D-B5E5-427B-9459-B6ECF16F242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1179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A0E55AC9-B036-40FF-9326-6F25DF7B2B55}" type="slidenum">
              <a:rPr lang="zh-CN" altLang="en-US" smtClean="0"/>
              <a:pPr eaLnBrk="1" hangingPunct="1">
                <a:buFont typeface="Arial" charset="0"/>
                <a:buNone/>
              </a:pPr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7D9D-B5E5-427B-9459-B6ECF16F242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7D9D-B5E5-427B-9459-B6ECF16F242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9F5894-8052-4384-881B-140C9DFF93CB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0083C-343B-4BB5-9BF3-F95311CB190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0746CB-7FBA-424C-849C-2901B1A48B67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623299-7942-4BEA-9B23-CF8B19B8133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07635-F6B2-4294-9E8D-986BF0AC3769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975CC-9281-452D-8A71-FEB7F73844B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282314-DA0E-4FF7-BBC7-1D4B60248E55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DE4C3-03A8-4F3B-AC1C-1A99ABF03A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6C6CA1-A532-4FAC-B9CB-D9F34D845D74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C76FF8-7319-41C8-AABD-4338045B7F7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600964-6FF9-4251-87BB-4756363729CF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15164-17DF-4EB8-9434-5557701D67D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05CF9B-F292-4B8B-84F0-E2004930B702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CCD8A-262F-4BB2-ABBB-58B49538975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77582-CC1F-4E66-911A-494D46F725F5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95570-BB84-466E-8AFF-C62B4907674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550712-B1F5-4961-9BC6-4D8470AE9BA3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B77E0E-4DCE-454E-BA49-A71C5013BB6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26A8B-9957-4013-BB6B-D46EB694337E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E2175-96EF-4E8C-ABCA-1CB4907D69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999AA8-BAE4-4655-8E1C-A6E0DF52A64A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DE481E-2E06-482C-9095-5EBE22DF64C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D0BB02-4A3A-4434-8896-903E41B1AE74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D4B6D3-D71A-48BB-B2BC-3D53794611C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DDB793-3721-4F82-A900-5D0973F68004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DFBC69-026E-4A13-B2C7-3DEFD9F370D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F7BD3E-6A54-423D-919C-DD9DCCB25C1E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11850-7C6D-4CCB-970C-82C1C19FDAE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6E6766-F617-419D-9CC7-A49D60F7F838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00E4E-EB75-448A-B708-7425152E091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BDDE81-FA7A-46CE-8A32-F411EA1559EE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B05D13-31FB-4596-AE96-3532DAA9BF7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282314-DA0E-4FF7-BBC7-1D4B60248E55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DE4C3-03A8-4F3B-AC1C-1A99ABF03A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6C6CA1-A532-4FAC-B9CB-D9F34D845D74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C76FF8-7319-41C8-AABD-4338045B7F7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600964-6FF9-4251-87BB-4756363729CF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15164-17DF-4EB8-9434-5557701D67D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05CF9B-F292-4B8B-84F0-E2004930B702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CCD8A-262F-4BB2-ABBB-58B49538975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77582-CC1F-4E66-911A-494D46F725F5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95570-BB84-466E-8AFF-C62B4907674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550712-B1F5-4961-9BC6-4D8470AE9BA3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B77E0E-4DCE-454E-BA49-A71C5013BB6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B20E48-5E81-4940-9523-483A2CFB0E3A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60A97A-367D-414F-A440-93FB8F82F7D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726A8B-9957-4013-BB6B-D46EB694337E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E2175-96EF-4E8C-ABCA-1CB4907D69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999AA8-BAE4-4655-8E1C-A6E0DF52A64A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DE481E-2E06-482C-9095-5EBE22DF64C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DDB793-3721-4F82-A900-5D0973F68004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DFBC69-026E-4A13-B2C7-3DEFD9F370D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F7BD3E-6A54-423D-919C-DD9DCCB25C1E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11850-7C6D-4CCB-970C-82C1C19FDAE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6E6766-F617-419D-9CC7-A49D60F7F838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00E4E-EB75-448A-B708-7425152E091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4D826C-3DEF-4C39-8DC6-2BDF65564059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00165-3B97-491C-A4EE-81CCD0EDFAD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2D7F81-90EC-4FCA-B6ED-B80C0862E3C0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75E58-5D4B-4A00-93EB-C6B0C5A0C2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05386B-8BF0-4404-A330-A68763CD3638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F7E91-C9C0-4C75-8E99-D3D416FADA9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5C9880-E116-4358-8EBC-B6DCD8D3EFDF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610140-EC3E-4B3F-81AA-2B26F4A27CC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9AC7D9-F1B4-47E6-A239-7CE226430DD7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48C15-6646-4CDF-B10D-6095BD76B0E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D24C2342-B225-46F3-9A8F-589282210FA3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FB65A963-998F-482C-ADB8-F17C66C6C5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679825"/>
            <a:ext cx="2286000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3698875"/>
            <a:ext cx="2357438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0" y="3744913"/>
            <a:ext cx="2286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858000" y="3741738"/>
            <a:ext cx="2286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Rectangle 67"/>
          <p:cNvSpPr>
            <a:spLocks noChangeArrowheads="1"/>
          </p:cNvSpPr>
          <p:nvPr/>
        </p:nvSpPr>
        <p:spPr bwMode="auto">
          <a:xfrm>
            <a:off x="0" y="3636963"/>
            <a:ext cx="9144000" cy="152400"/>
          </a:xfrm>
          <a:prstGeom prst="rect">
            <a:avLst/>
          </a:prstGeom>
          <a:solidFill>
            <a:srgbClr val="8531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pitchFamily="34" charset="0"/>
              <a:sym typeface="Verdana" pitchFamily="34" charset="0"/>
            </a:endParaRPr>
          </a:p>
        </p:txBody>
      </p:sp>
      <p:sp>
        <p:nvSpPr>
          <p:cNvPr id="205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680B8D80-F325-4E12-B5EE-1C95177A8E77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206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206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DAA97C9F-DE71-4B02-91F4-0C5DD4DD9FD2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763688" y="0"/>
            <a:ext cx="5359103" cy="216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/>
        </p:nvSpPr>
        <p:spPr bwMode="auto">
          <a:xfrm>
            <a:off x="0" y="6215063"/>
            <a:ext cx="6858000" cy="357187"/>
          </a:xfrm>
          <a:prstGeom prst="rect">
            <a:avLst/>
          </a:prstGeom>
          <a:gradFill rotWithShape="1">
            <a:gsLst>
              <a:gs pos="0">
                <a:srgbClr val="9B2D2A"/>
              </a:gs>
              <a:gs pos="80000">
                <a:srgbClr val="CB3D3A"/>
              </a:gs>
              <a:gs pos="100000">
                <a:srgbClr val="CE3B37"/>
              </a:gs>
            </a:gsLst>
            <a:lin ang="5400000"/>
          </a:gradFill>
          <a:ln w="9525" cmpd="sng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r"/>
            <a:r>
              <a:rPr lang="en-US" b="1">
                <a:solidFill>
                  <a:srgbClr val="FFFFFF"/>
                </a:solidFill>
                <a:latin typeface="Calibri" pitchFamily="34" charset="0"/>
              </a:rPr>
              <a:t>www.greattone.net</a:t>
            </a:r>
            <a:endParaRPr lang="zh-CN" altLang="en-US" b="1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76256" y="5943066"/>
            <a:ext cx="2267744" cy="91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679825"/>
            <a:ext cx="2286000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3698875"/>
            <a:ext cx="2357438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0" y="3744913"/>
            <a:ext cx="2286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858000" y="3741738"/>
            <a:ext cx="2286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Rectangle 67"/>
          <p:cNvSpPr>
            <a:spLocks noChangeArrowheads="1"/>
          </p:cNvSpPr>
          <p:nvPr/>
        </p:nvSpPr>
        <p:spPr bwMode="auto">
          <a:xfrm>
            <a:off x="0" y="3636963"/>
            <a:ext cx="9144000" cy="152400"/>
          </a:xfrm>
          <a:prstGeom prst="rect">
            <a:avLst/>
          </a:prstGeom>
          <a:solidFill>
            <a:srgbClr val="8531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pitchFamily="34" charset="0"/>
              <a:sym typeface="Verdana" pitchFamily="34" charset="0"/>
            </a:endParaRPr>
          </a:p>
        </p:txBody>
      </p:sp>
      <p:pic>
        <p:nvPicPr>
          <p:cNvPr id="2055" name="Picture 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695575" y="533400"/>
            <a:ext cx="3500438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Box 5"/>
          <p:cNvSpPr>
            <a:spLocks noChangeArrowheads="1"/>
          </p:cNvSpPr>
          <p:nvPr/>
        </p:nvSpPr>
        <p:spPr bwMode="auto">
          <a:xfrm>
            <a:off x="3195638" y="1892300"/>
            <a:ext cx="27019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Verdana" pitchFamily="34" charset="0"/>
                <a:sym typeface="Verdana" pitchFamily="34" charset="0"/>
              </a:rPr>
              <a:t>www.greattone.net</a:t>
            </a:r>
            <a:endParaRPr lang="zh-CN" altLang="en-US" b="1">
              <a:solidFill>
                <a:srgbClr val="00000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205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680B8D80-F325-4E12-B5EE-1C95177A8E77}" type="datetimeFigureOut">
              <a:rPr lang="zh-CN" altLang="en-US"/>
              <a:pPr/>
              <a:t>2016-9-9</a:t>
            </a:fld>
            <a:endParaRPr lang="zh-CN" altLang="en-US"/>
          </a:p>
        </p:txBody>
      </p:sp>
      <p:sp>
        <p:nvSpPr>
          <p:cNvPr id="206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206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DAA97C9F-DE71-4B02-91F4-0C5DD4DD9FD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 idx="4294967295"/>
          </p:nvPr>
        </p:nvSpPr>
        <p:spPr>
          <a:xfrm>
            <a:off x="785813" y="2357438"/>
            <a:ext cx="7786687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中華好琴聲</a:t>
            </a:r>
            <a:r>
              <a:rPr lang="zh-CN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活动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black">
          <a:xfrm>
            <a:off x="4932040" y="332656"/>
            <a:ext cx="51730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D17E7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4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人气琴行</a:t>
            </a:r>
            <a:r>
              <a:rPr lang="zh-CN" altLang="en-US" sz="4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海选</a:t>
            </a:r>
            <a:endParaRPr lang="zh-CN" altLang="en-US" sz="40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29124" y="1214422"/>
            <a:ext cx="457086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参与人员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TW" altLang="en-US" sz="2000" dirty="0" smtClean="0">
                <a:latin typeface="微软雅黑" pitchFamily="34" charset="-122"/>
                <a:ea typeface="微软雅黑" pitchFamily="34" charset="-122"/>
              </a:rPr>
              <a:t>该城市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琴行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培训中心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报名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TW" sz="20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好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琴声</a:t>
            </a:r>
            <a:r>
              <a:rPr lang="zh-TW" altLang="en-US" sz="2000" dirty="0" smtClean="0">
                <a:latin typeface="微软雅黑" pitchFamily="34" charset="-122"/>
                <a:ea typeface="微软雅黑" pitchFamily="34" charset="-122"/>
              </a:rPr>
              <a:t>琴行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教室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TW" altLang="en-US" sz="2000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en-US" altLang="zh-TW" sz="20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TW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海选板块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报名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TW" altLang="en-US" sz="2000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en-US" altLang="zh-TW" sz="200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传琴行照片或介绍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视频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获奖</a:t>
            </a:r>
            <a:r>
              <a:rPr lang="zh-CN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奖品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名：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钢琴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1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台（价值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25,000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台）</a:t>
            </a:r>
          </a:p>
          <a:p>
            <a:pPr>
              <a:lnSpc>
                <a:spcPts val="2800"/>
              </a:lnSpc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-5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：小提琴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（价值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3,000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把）</a:t>
            </a:r>
          </a:p>
          <a:p>
            <a:pPr>
              <a:lnSpc>
                <a:spcPts val="28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6-10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：吉它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价值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900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把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获奖条件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：得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票数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票以上获得</a:t>
            </a:r>
          </a:p>
          <a:p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7752" y="4714884"/>
            <a:ext cx="3786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每个城市预计</a:t>
            </a:r>
            <a:r>
              <a:rPr lang="en-US" altLang="zh-TW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TW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家琴行</a:t>
            </a:r>
            <a:r>
              <a:rPr lang="zh-CN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参</a:t>
            </a:r>
            <a:r>
              <a:rPr lang="zh-TW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加</a:t>
            </a:r>
            <a:r>
              <a:rPr lang="en-US" altLang="zh-CN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TW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网站点击次数</a:t>
            </a:r>
            <a:r>
              <a:rPr lang="en-US" altLang="zh-TW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TW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万次以上</a:t>
            </a:r>
            <a:endParaRPr lang="zh-CN" altLang="en-US" sz="20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\\192.168.1.254\运营处\2.月计划\2016\2016.08\网络活动\對內文件\网络海选广海报\人气琴行\人气琴行1200xp二版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285728"/>
            <a:ext cx="3962409" cy="5699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2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black">
          <a:xfrm>
            <a:off x="4857752" y="214290"/>
            <a:ext cx="51730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D17E7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TW" altLang="en-US" sz="4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十大</a:t>
            </a:r>
            <a:r>
              <a:rPr lang="zh-CN" altLang="en-US" sz="4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乐器品牌海选</a:t>
            </a:r>
            <a:endParaRPr lang="zh-CN" altLang="en-US" sz="40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29124" y="1214422"/>
            <a:ext cx="4498852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主办单位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好琴声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&amp;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上海市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海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促会 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协办单位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乐器协会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台北市乐器公会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乐器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杂志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上海展览会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赞助单位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大乐器厂商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&amp;  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各大品牌商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海选乐器种类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钢琴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提琴 吉他 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2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海選時間 </a:t>
            </a:r>
            <a:r>
              <a:rPr lang="en-US" altLang="zh-TW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日至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3200"/>
              </a:lnSpc>
            </a:pP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頒獎時間 </a:t>
            </a:r>
            <a:r>
              <a:rPr lang="en-US" altLang="zh-TW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27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日 上海乐展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200"/>
              </a:lnSpc>
            </a:pP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500570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预计全国</a:t>
            </a:r>
            <a:r>
              <a:rPr lang="en-US" altLang="zh-CN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2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zh-CN" altLang="en-US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参赛</a:t>
            </a:r>
            <a:r>
              <a:rPr lang="en-US" altLang="zh-CN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预计带来</a:t>
            </a:r>
            <a:r>
              <a:rPr lang="en-US" altLang="zh-CN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万次流量</a:t>
            </a:r>
            <a:endParaRPr lang="zh-CN" altLang="en-US" sz="24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\\192.168.1.254\运营处\2.月计划\2016\2016.08\网络活动\對內文件\网络海选广海报\乐器品牌\最受欢迎乐器1200xp一版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498576"/>
            <a:ext cx="3979232" cy="5627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81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9" y="1351042"/>
            <a:ext cx="22733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>
            <a:spLocks/>
          </p:cNvSpPr>
          <p:nvPr/>
        </p:nvSpPr>
        <p:spPr bwMode="gray">
          <a:xfrm>
            <a:off x="1393031" y="1360567"/>
            <a:ext cx="1609725" cy="1470025"/>
          </a:xfrm>
          <a:custGeom>
            <a:avLst/>
            <a:gdLst>
              <a:gd name="T0" fmla="*/ 0 w 1118"/>
              <a:gd name="T1" fmla="*/ 0 h 1020"/>
              <a:gd name="T2" fmla="*/ 6 w 1118"/>
              <a:gd name="T3" fmla="*/ 793 h 1020"/>
              <a:gd name="T4" fmla="*/ 551 w 1118"/>
              <a:gd name="T5" fmla="*/ 1020 h 1020"/>
              <a:gd name="T6" fmla="*/ 1118 w 1118"/>
              <a:gd name="T7" fmla="*/ 470 h 1020"/>
              <a:gd name="T8" fmla="*/ 0 w 1118"/>
              <a:gd name="T9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1020">
                <a:moveTo>
                  <a:pt x="0" y="0"/>
                </a:moveTo>
                <a:cubicBezTo>
                  <a:pt x="2" y="393"/>
                  <a:pt x="6" y="793"/>
                  <a:pt x="6" y="793"/>
                </a:cubicBezTo>
                <a:cubicBezTo>
                  <a:pt x="117" y="797"/>
                  <a:pt x="326" y="808"/>
                  <a:pt x="551" y="1020"/>
                </a:cubicBezTo>
                <a:lnTo>
                  <a:pt x="1118" y="470"/>
                </a:lnTo>
                <a:cubicBezTo>
                  <a:pt x="1002" y="359"/>
                  <a:pt x="669" y="3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57255"/>
                  <a:invGamma/>
                </a:schemeClr>
              </a:gs>
              <a:gs pos="100000">
                <a:schemeClr val="accent1">
                  <a:alpha val="30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gray">
          <a:xfrm>
            <a:off x="1396206" y="4397455"/>
            <a:ext cx="1598613" cy="1484312"/>
          </a:xfrm>
          <a:custGeom>
            <a:avLst/>
            <a:gdLst>
              <a:gd name="T0" fmla="*/ 0 w 1110"/>
              <a:gd name="T1" fmla="*/ 228 h 1030"/>
              <a:gd name="T2" fmla="*/ 4 w 1110"/>
              <a:gd name="T3" fmla="*/ 1018 h 1030"/>
              <a:gd name="T4" fmla="*/ 1110 w 1110"/>
              <a:gd name="T5" fmla="*/ 559 h 1030"/>
              <a:gd name="T6" fmla="*/ 552 w 1110"/>
              <a:gd name="T7" fmla="*/ 0 h 1030"/>
              <a:gd name="T8" fmla="*/ 0 w 1110"/>
              <a:gd name="T9" fmla="*/ 228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1030">
                <a:moveTo>
                  <a:pt x="0" y="228"/>
                </a:moveTo>
                <a:cubicBezTo>
                  <a:pt x="2" y="623"/>
                  <a:pt x="4" y="1018"/>
                  <a:pt x="4" y="1018"/>
                </a:cubicBezTo>
                <a:cubicBezTo>
                  <a:pt x="478" y="1030"/>
                  <a:pt x="849" y="814"/>
                  <a:pt x="1110" y="559"/>
                </a:cubicBezTo>
                <a:lnTo>
                  <a:pt x="552" y="0"/>
                </a:lnTo>
                <a:cubicBezTo>
                  <a:pt x="355" y="184"/>
                  <a:pt x="180" y="220"/>
                  <a:pt x="0" y="228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shade val="63529"/>
                  <a:invGamma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2188369" y="2035255"/>
            <a:ext cx="1465262" cy="1571625"/>
          </a:xfrm>
          <a:custGeom>
            <a:avLst/>
            <a:gdLst>
              <a:gd name="T0" fmla="*/ 0 w 1017"/>
              <a:gd name="T1" fmla="*/ 554 h 1091"/>
              <a:gd name="T2" fmla="*/ 225 w 1017"/>
              <a:gd name="T3" fmla="*/ 1091 h 1091"/>
              <a:gd name="T4" fmla="*/ 1017 w 1017"/>
              <a:gd name="T5" fmla="*/ 1091 h 1091"/>
              <a:gd name="T6" fmla="*/ 566 w 1017"/>
              <a:gd name="T7" fmla="*/ 0 h 1091"/>
              <a:gd name="T8" fmla="*/ 0 w 1017"/>
              <a:gd name="T9" fmla="*/ 554 h 1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7" h="1091">
                <a:moveTo>
                  <a:pt x="0" y="554"/>
                </a:moveTo>
                <a:cubicBezTo>
                  <a:pt x="194" y="770"/>
                  <a:pt x="216" y="957"/>
                  <a:pt x="225" y="1091"/>
                </a:cubicBezTo>
                <a:lnTo>
                  <a:pt x="1017" y="1091"/>
                </a:lnTo>
                <a:cubicBezTo>
                  <a:pt x="1001" y="626"/>
                  <a:pt x="833" y="260"/>
                  <a:pt x="566" y="0"/>
                </a:cubicBezTo>
                <a:lnTo>
                  <a:pt x="0" y="554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shade val="69804"/>
                  <a:invGamma/>
                </a:schemeClr>
              </a:gs>
              <a:gs pos="100000">
                <a:schemeClr val="folHlink">
                  <a:alpha val="3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gray">
          <a:xfrm>
            <a:off x="1858169" y="1771730"/>
            <a:ext cx="608012" cy="854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80808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000" b="0" dirty="0">
                <a:solidFill>
                  <a:srgbClr val="FEFEFE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gray">
          <a:xfrm>
            <a:off x="1731169" y="4730830"/>
            <a:ext cx="608012" cy="854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80808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000" b="0" dirty="0">
                <a:solidFill>
                  <a:srgbClr val="FEFEFE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black">
          <a:xfrm>
            <a:off x="3491880" y="3501008"/>
            <a:ext cx="5318252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600" dirty="0" smtClean="0">
                <a:solidFill>
                  <a:schemeClr val="folHlink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0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琴行</a:t>
            </a:r>
            <a:r>
              <a:rPr lang="en-US" altLang="zh-CN" sz="20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0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培训中心：</a:t>
            </a:r>
            <a:endParaRPr lang="en-US" altLang="zh-CN" sz="20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600" dirty="0" smtClean="0">
                <a:solidFill>
                  <a:srgbClr val="FEFEFE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TW" altLang="en-US" sz="16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扩大知名度，增加曝光率</a:t>
            </a:r>
            <a:endParaRPr lang="en-US" altLang="zh-CN" sz="1600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black">
          <a:xfrm>
            <a:off x="3349074" y="2276872"/>
            <a:ext cx="4008438" cy="0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black">
          <a:xfrm>
            <a:off x="3707954" y="3284984"/>
            <a:ext cx="4010025" cy="0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gray">
          <a:xfrm>
            <a:off x="2191544" y="3602117"/>
            <a:ext cx="1462087" cy="1604963"/>
          </a:xfrm>
          <a:custGeom>
            <a:avLst/>
            <a:gdLst>
              <a:gd name="T0" fmla="*/ 223 w 1016"/>
              <a:gd name="T1" fmla="*/ 0 h 1114"/>
              <a:gd name="T2" fmla="*/ 0 w 1016"/>
              <a:gd name="T3" fmla="*/ 550 h 1114"/>
              <a:gd name="T4" fmla="*/ 559 w 1016"/>
              <a:gd name="T5" fmla="*/ 1114 h 1114"/>
              <a:gd name="T6" fmla="*/ 1016 w 1016"/>
              <a:gd name="T7" fmla="*/ 4 h 1114"/>
              <a:gd name="T8" fmla="*/ 223 w 1016"/>
              <a:gd name="T9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1114">
                <a:moveTo>
                  <a:pt x="223" y="0"/>
                </a:moveTo>
                <a:cubicBezTo>
                  <a:pt x="229" y="193"/>
                  <a:pt x="163" y="384"/>
                  <a:pt x="0" y="550"/>
                </a:cubicBezTo>
                <a:lnTo>
                  <a:pt x="559" y="1114"/>
                </a:lnTo>
                <a:cubicBezTo>
                  <a:pt x="763" y="892"/>
                  <a:pt x="1012" y="541"/>
                  <a:pt x="1016" y="4"/>
                </a:cubicBezTo>
                <a:lnTo>
                  <a:pt x="223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69804"/>
                  <a:invGamma/>
                </a:schemeClr>
              </a:gs>
              <a:gs pos="100000">
                <a:schemeClr val="hlink">
                  <a:alpha val="3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gray">
          <a:xfrm>
            <a:off x="2680494" y="2587705"/>
            <a:ext cx="608012" cy="854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80808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000" b="0" dirty="0">
                <a:solidFill>
                  <a:srgbClr val="FEFEFE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gray">
          <a:xfrm>
            <a:off x="2616994" y="3865642"/>
            <a:ext cx="608012" cy="854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80808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000" b="0" dirty="0">
                <a:solidFill>
                  <a:srgbClr val="FEFEFE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black">
          <a:xfrm>
            <a:off x="3591715" y="4331012"/>
            <a:ext cx="4008438" cy="0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 rot="19378231" flipV="1">
            <a:off x="1848644" y="4656217"/>
            <a:ext cx="2066925" cy="412750"/>
            <a:chOff x="1565" y="2568"/>
            <a:chExt cx="1118" cy="279"/>
          </a:xfrm>
        </p:grpSpPr>
        <p:sp>
          <p:nvSpPr>
            <p:cNvPr id="21" name="AutoShape 20"/>
            <p:cNvSpPr>
              <a:spLocks noChangeArrowheads="1"/>
            </p:cNvSpPr>
            <p:nvPr/>
          </p:nvSpPr>
          <p:spPr bwMode="white">
            <a:xfrm rot="5263130">
              <a:off x="1859" y="2274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AutoShape 21"/>
            <p:cNvSpPr>
              <a:spLocks noChangeArrowheads="1"/>
            </p:cNvSpPr>
            <p:nvPr/>
          </p:nvSpPr>
          <p:spPr bwMode="white">
            <a:xfrm rot="6078281">
              <a:off x="1995" y="2274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white">
            <a:xfrm rot="6373927">
              <a:off x="2071" y="2296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3"/>
            <p:cNvSpPr>
              <a:spLocks noChangeArrowheads="1"/>
            </p:cNvSpPr>
            <p:nvPr/>
          </p:nvSpPr>
          <p:spPr bwMode="white">
            <a:xfrm rot="6906312">
              <a:off x="2161" y="2326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37" y="3183906"/>
            <a:ext cx="1687538" cy="81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327486" y="285728"/>
            <a:ext cx="8816514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ts val="4400"/>
              </a:lnSpc>
            </a:pPr>
            <a:r>
              <a:rPr lang="zh-CN" alt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受众群</a:t>
            </a:r>
            <a:r>
              <a:rPr lang="zh-TW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两岸</a:t>
            </a:r>
            <a:r>
              <a:rPr lang="zh-TW" altLang="en-US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中高收入人群</a:t>
            </a:r>
            <a:r>
              <a:rPr lang="zh-CN" altLang="en-US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TW" altLang="en-US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家庭</a:t>
            </a:r>
            <a:r>
              <a:rPr lang="zh-CN" altLang="en-US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年收入</a:t>
            </a:r>
            <a:r>
              <a:rPr lang="en-US" altLang="zh-CN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2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万以上</a:t>
            </a:r>
            <a:endParaRPr lang="zh-CN" altLang="en-US" sz="24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black">
          <a:xfrm>
            <a:off x="3072323" y="5373216"/>
            <a:ext cx="4714387" cy="0"/>
          </a:xfrm>
          <a:prstGeom prst="line">
            <a:avLst/>
          </a:prstGeom>
          <a:noFill/>
          <a:ln w="9525">
            <a:solidFill>
              <a:srgbClr val="08080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915816" y="1484784"/>
            <a:ext cx="4148138" cy="810478"/>
            <a:chOff x="2987824" y="1423390"/>
            <a:chExt cx="4148138" cy="810478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2987824" y="1423390"/>
              <a:ext cx="4148138" cy="81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20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     爱乐人：</a:t>
              </a:r>
              <a:endParaRPr lang="en-US" altLang="zh-CN" sz="2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2800"/>
                </a:lnSpc>
              </a:pPr>
              <a:r>
                <a:rPr lang="en-US" altLang="zh-CN" sz="1600" dirty="0" smtClean="0">
                  <a:solidFill>
                    <a:srgbClr val="FEFEF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TW" altLang="en-US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en-US" altLang="zh-CN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6-20</a:t>
              </a:r>
              <a:r>
                <a:rPr lang="zh-CN" altLang="en-US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岁年轻群体</a:t>
              </a:r>
              <a:r>
                <a:rPr lang="zh-TW" altLang="en-US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TW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参加活动，展现自己</a:t>
              </a:r>
              <a:endParaRPr lang="en-US" altLang="zh-CN" sz="16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554547" y="1438843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预计参赛人数</a:t>
              </a:r>
              <a:r>
                <a:rPr lang="en-US" altLang="zh-CN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12,000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19872" y="2492896"/>
            <a:ext cx="4670152" cy="810478"/>
            <a:chOff x="3563888" y="2575518"/>
            <a:chExt cx="4670152" cy="810478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black">
            <a:xfrm>
              <a:off x="3563888" y="2575518"/>
              <a:ext cx="4670152" cy="81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2000" b="1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音乐老师：</a:t>
              </a:r>
              <a:endParaRPr lang="en-US" altLang="zh-CN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600" dirty="0" smtClean="0">
                  <a:solidFill>
                    <a:srgbClr val="080808"/>
                  </a:solidFill>
                  <a:latin typeface="微软雅黑" pitchFamily="34" charset="-122"/>
                  <a:ea typeface="微软雅黑" pitchFamily="34" charset="-122"/>
                </a:rPr>
                <a:t>      音乐教育中坚力量，扩大招生范围</a:t>
              </a:r>
              <a:endParaRPr lang="en-US" altLang="zh-CN" sz="16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17593" y="2594983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预计参赛人数</a:t>
              </a:r>
              <a:r>
                <a:rPr lang="en-US" altLang="zh-CN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3,000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3232175" y="4509120"/>
            <a:ext cx="4148137" cy="105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60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2000" b="1" dirty="0" smtClean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乐器厂商：</a:t>
            </a:r>
            <a:r>
              <a:rPr lang="zh-TW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b="1" dirty="0" smtClean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600" dirty="0" smtClean="0">
                <a:solidFill>
                  <a:srgbClr val="FEFEF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sz="16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6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宣传品牌， 扩大知名度，寻找经销商</a:t>
            </a:r>
            <a:endParaRPr lang="en-US" altLang="zh-CN" sz="1600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8144" y="3501008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预计参赛人数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1,000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20072" y="4571836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预计参厂商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57488" y="5500702"/>
            <a:ext cx="4251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预计活动给网站带来</a:t>
            </a:r>
            <a:r>
              <a:rPr lang="en-US" altLang="zh-CN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万次投票数</a:t>
            </a:r>
            <a:endParaRPr lang="en-US" altLang="zh-CN" sz="20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3000</a:t>
            </a:r>
            <a:r>
              <a:rPr lang="zh-CN" altLang="en-US" sz="2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万次浏览量</a:t>
            </a:r>
            <a:endParaRPr lang="zh-CN" altLang="en-US" sz="20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4796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238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启动页</a:t>
            </a:r>
            <a:r>
              <a:rPr lang="zh-TW" alt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面</a:t>
            </a:r>
            <a:endParaRPr lang="en-US" altLang="zh-TW" sz="28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投放时间： 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11/1 ~ 12/1    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活动赛区：北京，杭州，南京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14480" y="1214422"/>
            <a:ext cx="2571768" cy="4622400"/>
            <a:chOff x="1259632" y="1772816"/>
            <a:chExt cx="2571768" cy="4071966"/>
          </a:xfrm>
        </p:grpSpPr>
        <p:pic>
          <p:nvPicPr>
            <p:cNvPr id="10" name="图片 9" descr="启动页广告2-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632" y="1772816"/>
              <a:ext cx="2571768" cy="4071966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 bwMode="auto">
            <a:xfrm>
              <a:off x="1259632" y="4844650"/>
              <a:ext cx="2571768" cy="10001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57752" y="1214422"/>
            <a:ext cx="2503335" cy="4622400"/>
            <a:chOff x="-1404664" y="1772816"/>
            <a:chExt cx="2503335" cy="4071966"/>
          </a:xfrm>
        </p:grpSpPr>
        <p:pic>
          <p:nvPicPr>
            <p:cNvPr id="9" name="图片 8" descr="启动页广告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4664" y="1772816"/>
              <a:ext cx="2503335" cy="4071966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 bwMode="auto">
            <a:xfrm>
              <a:off x="-1404664" y="4844650"/>
              <a:ext cx="2500330" cy="10001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2000240"/>
            <a:ext cx="165330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广告位一：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启动页面</a:t>
            </a:r>
            <a:r>
              <a:rPr lang="en-US" altLang="zh-CN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每月浏览量：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9520" y="2000240"/>
            <a:ext cx="214310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广告位二：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TW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起动页面</a:t>
            </a:r>
            <a:r>
              <a:rPr lang="en-US" altLang="zh-TW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预计浏览量：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TW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83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76594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发</a:t>
            </a:r>
            <a:r>
              <a:rPr lang="zh-CN" alt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帖</a:t>
            </a:r>
            <a:r>
              <a:rPr lang="zh-TW" alt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sz="36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zh-CN" altLang="en-US" sz="36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每次发帖均可观看到广告</a:t>
            </a:r>
            <a:endParaRPr lang="en-US" altLang="zh-CN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742950" indent="-742950"/>
            <a:r>
              <a:rPr lang="zh-CN" altLang="en-US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投放时间：</a:t>
            </a:r>
            <a:r>
              <a:rPr lang="en-US" altLang="zh-CN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10/1 ~ 11/1</a:t>
            </a:r>
            <a:r>
              <a:rPr lang="zh-CN" altLang="en-US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动赛区：上海，广州，沈阳</a:t>
            </a:r>
          </a:p>
          <a:p>
            <a:pPr marL="742950" indent="-742950"/>
            <a:endParaRPr lang="en-US" altLang="zh-CN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742950" indent="-742950"/>
            <a:endParaRPr lang="zh-CN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2285992"/>
            <a:ext cx="147796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广告位三：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发帖页面</a:t>
            </a: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每月浏览量：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60,000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8082" y="2357430"/>
            <a:ext cx="2143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广告位四：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发帖详情页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预计浏览量：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6,0000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\\116.236.114.86\运营处\2.月计划\2016\2016.08\广告位截图\发帖选择界面广告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24744"/>
            <a:ext cx="2604169" cy="4622400"/>
          </a:xfrm>
          <a:prstGeom prst="rect">
            <a:avLst/>
          </a:prstGeom>
          <a:noFill/>
        </p:spPr>
      </p:pic>
      <p:pic>
        <p:nvPicPr>
          <p:cNvPr id="5" name="Picture 3" descr="\\116.236.114.86\运营处\2.月计划\2016\2016.08\广告位截图\发图片广告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142984"/>
            <a:ext cx="2604169" cy="462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0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60648"/>
            <a:ext cx="885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投票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分享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TW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好琴声</a:t>
            </a:r>
            <a:r>
              <a:rPr lang="zh-TW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分享到</a:t>
            </a:r>
            <a:r>
              <a:rPr lang="zh-TW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微信</a:t>
            </a:r>
            <a:r>
              <a:rPr lang="zh-TW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TW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脸书</a:t>
            </a: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；每次</a:t>
            </a:r>
            <a:r>
              <a:rPr lang="zh-TW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投票精准出现</a:t>
            </a: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68" y="1643050"/>
            <a:ext cx="2428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广告位七：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投票完成页面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次以上</a:t>
            </a:r>
            <a:endParaRPr lang="en-US" altLang="zh-TW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\\116.236.114.86\运营处\2.月计划\2016\2016.08\广告位截图\app海选投票广告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214422"/>
            <a:ext cx="2604169" cy="4622400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-36512" y="1643050"/>
            <a:ext cx="24288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广告位五、六：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投票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观赏页面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次以上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\\192.168.1.254\运营处\2.月计划\2016\2016.08\app海选视频播放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1112" y="1196752"/>
            <a:ext cx="2644737" cy="4694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8158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14290"/>
            <a:ext cx="9178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3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乐广</a:t>
            </a:r>
            <a:r>
              <a:rPr lang="zh-CN" altLang="en-US" sz="3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场</a:t>
            </a:r>
            <a:r>
              <a:rPr lang="zh-TW" altLang="en-US" sz="3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z="3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TW" altLang="en-US" sz="3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发帖详情</a:t>
            </a:r>
            <a:r>
              <a:rPr lang="zh-TW" altLang="en-US" sz="30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页面</a:t>
            </a:r>
            <a:endParaRPr lang="en-US" altLang="zh-CN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\\116.236.114.86\运营处\2.月计划\2016\2016.08\广告位截图\广场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214422"/>
            <a:ext cx="2604169" cy="462240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</p:pic>
      <p:pic>
        <p:nvPicPr>
          <p:cNvPr id="5123" name="Picture 3" descr="\\116.236.114.86\运营处\2.月计划\2016\2016.08\广告位截图\广场视频播放内页广告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214422"/>
            <a:ext cx="2604169" cy="462240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7429520" y="1714488"/>
            <a:ext cx="21431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广告位九</a:t>
            </a:r>
            <a:r>
              <a:rPr lang="en-US" altLang="zh-TW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发帖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详情页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预计浏览量：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150,000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65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643050"/>
            <a:ext cx="151042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广告位八：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音乐广场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每三条插入一个广告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每月浏览量：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70,000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53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0"/>
            <a:ext cx="2286000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357438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0"/>
            <a:ext cx="2286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0"/>
            <a:ext cx="2286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67"/>
          <p:cNvSpPr>
            <a:spLocks noChangeArrowheads="1"/>
          </p:cNvSpPr>
          <p:nvPr/>
        </p:nvSpPr>
        <p:spPr bwMode="auto">
          <a:xfrm>
            <a:off x="0" y="3124200"/>
            <a:ext cx="9144000" cy="152400"/>
          </a:xfrm>
          <a:prstGeom prst="rect">
            <a:avLst/>
          </a:prstGeom>
          <a:solidFill>
            <a:srgbClr val="8531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pitchFamily="34" charset="0"/>
              <a:sym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3786190"/>
            <a:ext cx="8452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期盼您的加入，  能和我们一起改变音乐人的生活！</a:t>
            </a:r>
            <a:endParaRPr lang="zh-CN" alt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4944" y="4786322"/>
            <a:ext cx="136287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sz="4000" b="1" cap="all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rPr>
              <a:t>谢 谢</a:t>
            </a:r>
            <a:endParaRPr lang="zh-CN" alt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5517232"/>
            <a:ext cx="2822774" cy="113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285" y="692696"/>
            <a:ext cx="360040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5000" b="1" spc="50" dirty="0" smtClean="0">
                <a:ln w="11430"/>
                <a:solidFill>
                  <a:srgbClr val="CC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活动宗旨：</a:t>
            </a:r>
            <a:endParaRPr lang="zh-CN" altLang="en-US" sz="5000" b="1" spc="50" dirty="0">
              <a:ln w="11430"/>
              <a:solidFill>
                <a:srgbClr val="CC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820" y="2000240"/>
            <a:ext cx="671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zh-CN" altLang="en-US" sz="36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藉由</a:t>
            </a:r>
            <a:r>
              <a:rPr lang="zh-CN" alt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音乐与互联网</a:t>
            </a:r>
            <a:r>
              <a:rPr lang="en-US" altLang="zh-TW" sz="3600" b="1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,</a:t>
            </a:r>
            <a:endParaRPr lang="en-US" altLang="zh-TW" sz="3600" b="1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5600"/>
              </a:lnSpc>
            </a:pPr>
            <a:r>
              <a:rPr lang="zh-CN" altLang="en-US" sz="3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为音乐爱好者提供交流平台</a:t>
            </a:r>
            <a:endParaRPr lang="en-US" altLang="zh-TW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5600"/>
              </a:lnSpc>
            </a:pPr>
            <a:r>
              <a:rPr lang="zh-TW" altLang="en-US" sz="3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悠扬的琴声传遍海峡两岸</a:t>
            </a:r>
            <a:endParaRPr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34" y="4500570"/>
            <a:ext cx="8929718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00"/>
              </a:lnSpc>
            </a:pPr>
            <a:r>
              <a:rPr lang="zh-CN" altLang="en-US" sz="38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期待您的共襄盛举</a:t>
            </a:r>
            <a:r>
              <a:rPr lang="en-US" altLang="zh-TW" sz="38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38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创造优雅中华文化 </a:t>
            </a:r>
            <a:endParaRPr lang="zh-CN" altLang="en-US" sz="3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1880" y="768282"/>
            <a:ext cx="7920880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200"/>
              </a:lnSpc>
            </a:pPr>
            <a:r>
              <a:rPr lang="zh-CN" altLang="en-US" sz="40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海峡两岸</a:t>
            </a:r>
            <a:r>
              <a:rPr lang="zh-TW" altLang="en-US" sz="40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音乐</a:t>
            </a:r>
            <a:r>
              <a:rPr lang="zh-CN" altLang="en-US" sz="40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文化</a:t>
            </a:r>
            <a:r>
              <a:rPr lang="zh-CN" altLang="en-US" sz="40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交流</a:t>
            </a:r>
            <a:endParaRPr lang="en-US" altLang="zh-CN" sz="40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10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285" y="404664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400" b="1" spc="50" dirty="0" smtClean="0">
                <a:ln w="11430"/>
                <a:solidFill>
                  <a:srgbClr val="CC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组织架构：</a:t>
            </a:r>
            <a:endParaRPr lang="zh-CN" altLang="en-US" sz="4400" b="1" spc="50" dirty="0">
              <a:ln w="11430"/>
              <a:solidFill>
                <a:srgbClr val="CC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268760"/>
            <a:ext cx="865119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主办单位 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上海市海峡两岸交流促进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会、好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琴声（上海）网络科技有限公司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协办单位 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TW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台北市乐器公会、上海市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金山区文学艺术联合会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5000"/>
              </a:lnSpc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上海市枫泾人民政府</a:t>
            </a:r>
            <a:r>
              <a:rPr lang="zh-TW" altLang="en-US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、乐器杂志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艺术指导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单位 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上海音乐学院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、浙江音乐学院、上海音乐家协会 、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                       台北东吴大学 、新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竹教育大学 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学术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支持单位 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两岸各地音乐学院、音乐家协会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\\116.236.114.86\运营处\2.月计划\2016\2016.08\媒体支持双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54396"/>
            <a:ext cx="9144000" cy="1403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841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6"/>
          <p:cNvSpPr txBox="1">
            <a:spLocks noChangeArrowheads="1"/>
          </p:cNvSpPr>
          <p:nvPr/>
        </p:nvSpPr>
        <p:spPr bwMode="auto">
          <a:xfrm>
            <a:off x="785786" y="1357298"/>
            <a:ext cx="7488236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户</a:t>
            </a:r>
            <a:r>
              <a:rPr lang="zh-CN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群：</a:t>
            </a:r>
            <a:endParaRPr lang="zh-CN" altLang="zh-CN" sz="28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学习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音乐者：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两岸约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7000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万人</a:t>
            </a:r>
            <a:endParaRPr lang="en-US" altLang="zh-TW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音乐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教育者：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两岸约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150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万人</a:t>
            </a: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琴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行与教室：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两岸 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超过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15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万家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TW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</a:t>
            </a:r>
            <a:r>
              <a:rPr lang="zh-TW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 器 品 牌：  两岸约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6,000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家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战术 </a:t>
            </a:r>
            <a:r>
              <a:rPr lang="en-US" altLang="zh-TW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</a:t>
            </a:r>
            <a:r>
              <a:rPr lang="zh-CN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线上与线下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 将用户群连</a:t>
            </a:r>
            <a:r>
              <a:rPr lang="zh-TW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在一起 </a:t>
            </a:r>
            <a:endParaRPr lang="en-US" altLang="zh-TW" sz="28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85721" y="357167"/>
            <a:ext cx="8604448" cy="129614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0" hangingPunct="0">
              <a:buFont typeface="Arial" pitchFamily="34" charset="0"/>
              <a:buNone/>
              <a:defRPr/>
            </a:pPr>
            <a:r>
              <a:rPr lang="zh-TW" altLang="en-US" sz="4400" b="1" kern="0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好</a:t>
            </a:r>
            <a:r>
              <a:rPr lang="zh-TW" altLang="en-US" sz="4400" b="1" kern="0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琴</a:t>
            </a:r>
            <a:r>
              <a:rPr lang="zh-CN" altLang="en-US" sz="4400" b="1" kern="0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声</a:t>
            </a:r>
            <a:r>
              <a:rPr lang="zh-TW" altLang="en-US" sz="4400" b="1" kern="0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目标</a:t>
            </a:r>
            <a:r>
              <a:rPr lang="zh-CN" altLang="en-US" sz="4400" b="1" kern="0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4400" b="1" kern="0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: </a:t>
            </a:r>
            <a:r>
              <a:rPr lang="zh-CN" altLang="en-US" sz="4400" b="1" kern="0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音乐</a:t>
            </a:r>
            <a:r>
              <a:rPr lang="zh-TW" altLang="en-US" sz="4400" b="1" kern="0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交流</a:t>
            </a:r>
            <a:r>
              <a:rPr lang="zh-CN" altLang="en-US" sz="4400" b="1" kern="0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平台 </a:t>
            </a:r>
            <a:endParaRPr lang="zh-CN" altLang="en-US" sz="4400" b="1" kern="0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172" name="TextBox 6"/>
          <p:cNvSpPr txBox="1">
            <a:spLocks noChangeArrowheads="1"/>
          </p:cNvSpPr>
          <p:nvPr/>
        </p:nvSpPr>
        <p:spPr bwMode="auto">
          <a:xfrm>
            <a:off x="1619250" y="1574800"/>
            <a:ext cx="54737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4800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endParaRPr lang="zh-CN" altLang="zh-CN" sz="48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zh-CN" sz="4800"/>
          </a:p>
        </p:txBody>
      </p:sp>
    </p:spTree>
    <p:extLst>
      <p:ext uri="{BB962C8B-B14F-4D97-AF65-F5344CB8AC3E}">
        <p14:creationId xmlns="" xmlns:p14="http://schemas.microsoft.com/office/powerpoint/2010/main" val="1828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/>
          <p:cNvSpPr txBox="1">
            <a:spLocks/>
          </p:cNvSpPr>
          <p:nvPr/>
        </p:nvSpPr>
        <p:spPr>
          <a:xfrm>
            <a:off x="857224" y="404664"/>
            <a:ext cx="7613465" cy="864096"/>
          </a:xfrm>
          <a:prstGeom prst="rect">
            <a:avLst/>
          </a:prstGeom>
          <a:ln>
            <a:miter lim="800000"/>
            <a:headEnd/>
            <a:tailEnd/>
          </a:ln>
          <a:extLst/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单一</a:t>
            </a:r>
            <a:r>
              <a:rPr lang="zh-CN" altLang="en-US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城市好琴声</a:t>
            </a:r>
            <a:r>
              <a:rPr lang="zh-TW" altLang="en-US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活动介绍</a:t>
            </a:r>
            <a:endParaRPr lang="zh-CN" altLang="en-US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7584" y="1484784"/>
            <a:ext cx="7858179" cy="4349953"/>
            <a:chOff x="1684972" y="2000241"/>
            <a:chExt cx="6975240" cy="3446384"/>
          </a:xfrm>
        </p:grpSpPr>
        <p:grpSp>
          <p:nvGrpSpPr>
            <p:cNvPr id="2" name="组合 1"/>
            <p:cNvGrpSpPr/>
            <p:nvPr/>
          </p:nvGrpSpPr>
          <p:grpSpPr>
            <a:xfrm>
              <a:off x="1685908" y="2714625"/>
              <a:ext cx="6489122" cy="457454"/>
              <a:chOff x="1685908" y="2714620"/>
              <a:chExt cx="6489122" cy="457453"/>
            </a:xfrm>
          </p:grpSpPr>
          <p:sp>
            <p:nvSpPr>
              <p:cNvPr id="3" name="Text Box 7"/>
              <p:cNvSpPr txBox="1">
                <a:spLocks noChangeArrowheads="1"/>
              </p:cNvSpPr>
              <p:nvPr/>
            </p:nvSpPr>
            <p:spPr bwMode="black">
              <a:xfrm>
                <a:off x="2399352" y="2749883"/>
                <a:ext cx="5775678" cy="422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好琴师</a:t>
                </a:r>
                <a:r>
                  <a:rPr lang="zh-TW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:</a:t>
                </a:r>
                <a:r>
                  <a:rPr lang="zh-TW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预计</a:t>
                </a:r>
                <a:r>
                  <a:rPr lang="en-US" altLang="zh-TW" sz="2800" dirty="0" smtClean="0"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位老师参加</a:t>
                </a:r>
                <a:endParaRPr lang="en-US" altLang="zh-CN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1685908" y="2714620"/>
                <a:ext cx="457200" cy="457200"/>
                <a:chOff x="384" y="1776"/>
                <a:chExt cx="1488" cy="1488"/>
              </a:xfrm>
            </p:grpSpPr>
            <p:sp>
              <p:nvSpPr>
                <p:cNvPr id="5" name="Oval 13"/>
                <p:cNvSpPr>
                  <a:spLocks noChangeArrowheads="1"/>
                </p:cNvSpPr>
                <p:nvPr/>
              </p:nvSpPr>
              <p:spPr bwMode="gray">
                <a:xfrm>
                  <a:off x="384" y="1776"/>
                  <a:ext cx="1488" cy="148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tint val="10196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tint val="10196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dist="50800" dir="54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6" name="Oval 14"/>
                <p:cNvSpPr>
                  <a:spLocks noChangeArrowheads="1"/>
                </p:cNvSpPr>
                <p:nvPr/>
              </p:nvSpPr>
              <p:spPr bwMode="gray">
                <a:xfrm>
                  <a:off x="405" y="1797"/>
                  <a:ext cx="1436" cy="143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tint val="34902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tint val="34902"/>
                        <a:invGamma/>
                      </a:schemeClr>
                    </a:gs>
                  </a:gsLst>
                  <a:lin ang="5400000" scaled="1"/>
                </a:gradFill>
                <a:ln w="19050">
                  <a:solidFill>
                    <a:schemeClr val="accent2">
                      <a:alpha val="2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685911" y="3429005"/>
              <a:ext cx="6284507" cy="457454"/>
              <a:chOff x="1685908" y="3429000"/>
              <a:chExt cx="6284506" cy="457453"/>
            </a:xfrm>
          </p:grpSpPr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black">
              <a:xfrm>
                <a:off x="2343594" y="3464263"/>
                <a:ext cx="5626820" cy="422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r>
                  <a:rPr lang="en-US" sz="28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人气琴行</a:t>
                </a:r>
                <a:r>
                  <a:rPr lang="zh-TW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  </a:t>
                </a:r>
                <a:r>
                  <a:rPr lang="en-US" altLang="zh-TW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:</a:t>
                </a:r>
                <a:r>
                  <a:rPr lang="zh-TW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预计</a:t>
                </a:r>
                <a:r>
                  <a:rPr lang="en-US" altLang="zh-TW" sz="2800" dirty="0" smtClean="0">
                    <a:latin typeface="微软雅黑" pitchFamily="34" charset="-122"/>
                    <a:ea typeface="微软雅黑" pitchFamily="34" charset="-122"/>
                  </a:rPr>
                  <a:t>100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家琴行参加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1685908" y="3429000"/>
                <a:ext cx="457200" cy="457200"/>
                <a:chOff x="384" y="1776"/>
                <a:chExt cx="1488" cy="1488"/>
              </a:xfrm>
            </p:grpSpPr>
            <p:sp>
              <p:nvSpPr>
                <p:cNvPr id="10" name="Oval 16"/>
                <p:cNvSpPr>
                  <a:spLocks noChangeArrowheads="1"/>
                </p:cNvSpPr>
                <p:nvPr/>
              </p:nvSpPr>
              <p:spPr bwMode="gray">
                <a:xfrm>
                  <a:off x="384" y="1776"/>
                  <a:ext cx="1488" cy="148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10196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10196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hlink"/>
                  </a:solidFill>
                  <a:round/>
                  <a:headEnd/>
                  <a:tailEnd/>
                </a:ln>
                <a:effectLst>
                  <a:outerShdw dist="50800" dir="54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1" name="Oval 17"/>
                <p:cNvSpPr>
                  <a:spLocks noChangeArrowheads="1"/>
                </p:cNvSpPr>
                <p:nvPr/>
              </p:nvSpPr>
              <p:spPr bwMode="gray">
                <a:xfrm>
                  <a:off x="405" y="1797"/>
                  <a:ext cx="1436" cy="143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34902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34902"/>
                        <a:invGamma/>
                      </a:schemeClr>
                    </a:gs>
                  </a:gsLst>
                  <a:lin ang="5400000" scaled="1"/>
                </a:gradFill>
                <a:ln w="19050">
                  <a:solidFill>
                    <a:schemeClr val="hlink">
                      <a:alpha val="2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714485" y="4143368"/>
              <a:ext cx="6730964" cy="1303257"/>
              <a:chOff x="1714480" y="4143380"/>
              <a:chExt cx="6730964" cy="1303262"/>
            </a:xfrm>
          </p:grpSpPr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black">
              <a:xfrm>
                <a:off x="2287605" y="4178641"/>
                <a:ext cx="6157839" cy="12680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8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  </a:t>
                </a:r>
                <a:r>
                  <a:rPr lang="zh-TW" altLang="en-US" sz="28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頒獎晚會</a:t>
                </a:r>
                <a:r>
                  <a:rPr lang="zh-CN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音樂之星决赛</a:t>
                </a:r>
                <a:r>
                  <a:rPr lang="en-US" altLang="zh-TW" sz="2800" dirty="0" smtClean="0">
                    <a:latin typeface="微软雅黑" pitchFamily="34" charset="-122"/>
                    <a:ea typeface="微软雅黑" pitchFamily="34" charset="-122"/>
                  </a:rPr>
                  <a:t>.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音乐会</a:t>
                </a:r>
                <a:endParaRPr lang="en-US" altLang="zh-TW" sz="2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单一城市网站流量：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100</a:t>
                </a:r>
                <a:r>
                  <a:rPr lang="zh-CN" altLang="en-US" sz="28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万次、扩大品牌知名度</a:t>
                </a:r>
                <a:endParaRPr lang="en-US" altLang="zh-CN" sz="2800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4" name="Group 18"/>
              <p:cNvGrpSpPr>
                <a:grpSpLocks/>
              </p:cNvGrpSpPr>
              <p:nvPr/>
            </p:nvGrpSpPr>
            <p:grpSpPr bwMode="auto">
              <a:xfrm>
                <a:off x="1714480" y="4143380"/>
                <a:ext cx="457200" cy="457200"/>
                <a:chOff x="384" y="1776"/>
                <a:chExt cx="1488" cy="1488"/>
              </a:xfrm>
            </p:grpSpPr>
            <p:sp>
              <p:nvSpPr>
                <p:cNvPr id="15" name="Oval 19"/>
                <p:cNvSpPr>
                  <a:spLocks noChangeArrowheads="1"/>
                </p:cNvSpPr>
                <p:nvPr/>
              </p:nvSpPr>
              <p:spPr bwMode="gray">
                <a:xfrm>
                  <a:off x="384" y="1776"/>
                  <a:ext cx="1488" cy="148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tint val="10196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tint val="10196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folHlink"/>
                  </a:solidFill>
                  <a:round/>
                  <a:headEnd/>
                  <a:tailEnd/>
                </a:ln>
                <a:effectLst>
                  <a:outerShdw dist="50800" dir="54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6" name="Oval 20"/>
                <p:cNvSpPr>
                  <a:spLocks noChangeArrowheads="1"/>
                </p:cNvSpPr>
                <p:nvPr/>
              </p:nvSpPr>
              <p:spPr bwMode="gray">
                <a:xfrm>
                  <a:off x="405" y="1797"/>
                  <a:ext cx="1436" cy="143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tint val="34902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tint val="34902"/>
                        <a:invGamma/>
                      </a:schemeClr>
                    </a:gs>
                  </a:gsLst>
                  <a:lin ang="5400000" scaled="1"/>
                </a:gradFill>
                <a:ln w="19050">
                  <a:solidFill>
                    <a:schemeClr val="folHlink">
                      <a:alpha val="2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684972" y="2000241"/>
              <a:ext cx="6975240" cy="457200"/>
              <a:chOff x="1684972" y="2000240"/>
              <a:chExt cx="6975240" cy="45720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black">
              <a:xfrm>
                <a:off x="2399351" y="2000240"/>
                <a:ext cx="6260861" cy="422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音乐精灵</a:t>
                </a:r>
                <a:r>
                  <a:rPr lang="zh-TW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  </a:t>
                </a:r>
                <a:r>
                  <a:rPr lang="en-US" altLang="zh-TW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:</a:t>
                </a:r>
                <a:r>
                  <a:rPr lang="zh-TW" altLang="en-US" sz="28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预计</a:t>
                </a:r>
                <a:r>
                  <a:rPr lang="en-US" altLang="zh-TW" sz="2800" dirty="0" smtClean="0">
                    <a:latin typeface="微软雅黑" pitchFamily="34" charset="-122"/>
                    <a:ea typeface="微软雅黑" pitchFamily="34" charset="-122"/>
                  </a:rPr>
                  <a:t>1000</a:t>
                </a:r>
                <a:r>
                  <a:rPr lang="zh-TW" altLang="en-US" sz="2800" dirty="0" smtClean="0">
                    <a:latin typeface="微软雅黑" pitchFamily="34" charset="-122"/>
                    <a:ea typeface="微软雅黑" pitchFamily="34" charset="-122"/>
                  </a:rPr>
                  <a:t>位爱乐人参加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" name="Group 9"/>
              <p:cNvGrpSpPr>
                <a:grpSpLocks/>
              </p:cNvGrpSpPr>
              <p:nvPr/>
            </p:nvGrpSpPr>
            <p:grpSpPr bwMode="auto">
              <a:xfrm>
                <a:off x="1684972" y="2000240"/>
                <a:ext cx="457200" cy="457200"/>
                <a:chOff x="384" y="1776"/>
                <a:chExt cx="1488" cy="1488"/>
              </a:xfrm>
            </p:grpSpPr>
            <p:sp>
              <p:nvSpPr>
                <p:cNvPr id="21" name="Oval 10"/>
                <p:cNvSpPr>
                  <a:spLocks noChangeArrowheads="1"/>
                </p:cNvSpPr>
                <p:nvPr/>
              </p:nvSpPr>
              <p:spPr bwMode="gray">
                <a:xfrm>
                  <a:off x="384" y="1776"/>
                  <a:ext cx="1488" cy="148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10196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10196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dist="50800" dir="54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22" name="Oval 11"/>
                <p:cNvSpPr>
                  <a:spLocks noChangeArrowheads="1"/>
                </p:cNvSpPr>
                <p:nvPr/>
              </p:nvSpPr>
              <p:spPr bwMode="gray">
                <a:xfrm>
                  <a:off x="429" y="1776"/>
                  <a:ext cx="1436" cy="143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34902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34902"/>
                        <a:invGamma/>
                      </a:schemeClr>
                    </a:gs>
                  </a:gsLst>
                  <a:lin ang="5400000" scaled="1"/>
                </a:gradFill>
                <a:ln w="19050">
                  <a:solidFill>
                    <a:schemeClr val="accent1">
                      <a:alpha val="2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1817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298"/>
          <p:cNvSpPr>
            <a:spLocks/>
          </p:cNvSpPr>
          <p:nvPr/>
        </p:nvSpPr>
        <p:spPr bwMode="auto">
          <a:xfrm flipV="1">
            <a:off x="6637341" y="998539"/>
            <a:ext cx="1630363" cy="3003551"/>
          </a:xfrm>
          <a:custGeom>
            <a:avLst/>
            <a:gdLst>
              <a:gd name="G0" fmla="+- 0 0 0"/>
              <a:gd name="G1" fmla="+- 16777 0 0"/>
              <a:gd name="G2" fmla="+- 21600 0 0"/>
              <a:gd name="T0" fmla="*/ 13605 w 21600"/>
              <a:gd name="T1" fmla="*/ 0 h 37708"/>
              <a:gd name="T2" fmla="*/ 5335 w 21600"/>
              <a:gd name="T3" fmla="*/ 37708 h 37708"/>
              <a:gd name="T4" fmla="*/ 0 w 21600"/>
              <a:gd name="T5" fmla="*/ 16777 h 37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olid"/>
            <a:round/>
            <a:headEnd type="triangle" w="med" len="med"/>
            <a:tailEnd type="none" w="med" len="med"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6" name="Arc 297"/>
          <p:cNvSpPr>
            <a:spLocks/>
          </p:cNvSpPr>
          <p:nvPr/>
        </p:nvSpPr>
        <p:spPr bwMode="auto">
          <a:xfrm flipH="1" flipV="1">
            <a:off x="468315" y="928689"/>
            <a:ext cx="2016124" cy="2860675"/>
          </a:xfrm>
          <a:custGeom>
            <a:avLst/>
            <a:gdLst>
              <a:gd name="G0" fmla="+- 0 0 0"/>
              <a:gd name="G1" fmla="+- 16777 0 0"/>
              <a:gd name="G2" fmla="+- 21600 0 0"/>
              <a:gd name="T0" fmla="*/ 13605 w 21600"/>
              <a:gd name="T1" fmla="*/ 0 h 37708"/>
              <a:gd name="T2" fmla="*/ 5335 w 21600"/>
              <a:gd name="T3" fmla="*/ 37708 h 37708"/>
              <a:gd name="T4" fmla="*/ 0 w 21600"/>
              <a:gd name="T5" fmla="*/ 16777 h 37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olid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4" y="357191"/>
            <a:ext cx="2143125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046237" y="1143005"/>
            <a:ext cx="31690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www.greattone.net</a:t>
            </a:r>
          </a:p>
        </p:txBody>
      </p:sp>
      <p:sp>
        <p:nvSpPr>
          <p:cNvPr id="12294" name="TextBox 11"/>
          <p:cNvSpPr txBox="1">
            <a:spLocks noChangeArrowheads="1"/>
          </p:cNvSpPr>
          <p:nvPr/>
        </p:nvSpPr>
        <p:spPr bwMode="auto">
          <a:xfrm>
            <a:off x="2917831" y="1571625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网站</a:t>
            </a:r>
          </a:p>
        </p:txBody>
      </p:sp>
      <p:sp>
        <p:nvSpPr>
          <p:cNvPr id="12295" name="TextBox 12"/>
          <p:cNvSpPr txBox="1">
            <a:spLocks noChangeArrowheads="1"/>
          </p:cNvSpPr>
          <p:nvPr/>
        </p:nvSpPr>
        <p:spPr bwMode="auto">
          <a:xfrm>
            <a:off x="6169026" y="1641474"/>
            <a:ext cx="6619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 bwMode="auto">
          <a:xfrm rot="13975407">
            <a:off x="7535866" y="3856038"/>
            <a:ext cx="336551" cy="282574"/>
          </a:xfrm>
          <a:prstGeom prst="triangl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15" name="等腰三角形 14"/>
          <p:cNvSpPr/>
          <p:nvPr/>
        </p:nvSpPr>
        <p:spPr bwMode="auto">
          <a:xfrm rot="14637109">
            <a:off x="941392" y="3648077"/>
            <a:ext cx="336551" cy="282574"/>
          </a:xfrm>
          <a:prstGeom prst="triangl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00192" y="5072065"/>
            <a:ext cx="60118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互联网 </a:t>
            </a:r>
            <a:r>
              <a:rPr lang="zh-TW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现已全面</a:t>
            </a:r>
            <a:r>
              <a:rPr lang="zh-TW" altLang="en-US" sz="28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28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线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2048955"/>
            <a:ext cx="3578226" cy="284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79" y="1988843"/>
            <a:ext cx="1546231" cy="299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505339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black">
          <a:xfrm>
            <a:off x="5015580" y="332656"/>
            <a:ext cx="51730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D17E7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音乐精灵海选</a:t>
            </a:r>
            <a:endParaRPr lang="zh-CN" altLang="en-US" sz="36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00562" y="1000108"/>
            <a:ext cx="4643438" cy="396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参与人员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该城市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爱乐人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报名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好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琴声会员，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海选板块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报名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传个人与乐器的合照或弹奏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视频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获奖奖</a:t>
            </a: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1-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法兰山德钢琴各一台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4-6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名 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元祖礼卷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或等值礼品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7-10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名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颁奖音乐会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大师公开课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入场               卷各一张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价值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元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获奖</a:t>
            </a: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条件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：得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票数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票以上获得</a:t>
            </a:r>
          </a:p>
          <a:p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9124" y="4828520"/>
            <a:ext cx="47148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每个城市预计</a:t>
            </a:r>
            <a:r>
              <a:rPr lang="en-US" altLang="zh-CN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1,000</a:t>
            </a:r>
            <a:r>
              <a:rPr lang="zh-CN" altLang="en-US" sz="2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人参</a:t>
            </a:r>
            <a:r>
              <a:rPr lang="zh-TW" altLang="en-US" sz="2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加</a:t>
            </a:r>
            <a:r>
              <a:rPr lang="en-US" altLang="zh-CN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TW" altLang="en-US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网站点击次数</a:t>
            </a:r>
            <a:r>
              <a:rPr lang="en-US" altLang="zh-TW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TW" altLang="en-US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万次</a:t>
            </a:r>
            <a:r>
              <a:rPr lang="en-US" altLang="zh-TW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sz="22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品牌有效推广</a:t>
            </a:r>
            <a:endParaRPr lang="zh-CN" altLang="en-US" sz="22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9102"/>
            <a:ext cx="3888432" cy="547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710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black">
          <a:xfrm>
            <a:off x="4929190" y="214290"/>
            <a:ext cx="51730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D17E7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好琴师海选</a:t>
            </a:r>
            <a:endParaRPr lang="zh-CN" altLang="en-US" sz="36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14810" y="857232"/>
            <a:ext cx="4929190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参与人</a:t>
            </a:r>
            <a:r>
              <a:rPr lang="zh-CN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员</a:t>
            </a:r>
            <a:r>
              <a:rPr lang="zh-CN" altLang="zh-CN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该城市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乐老师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报名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smtClean="0"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好琴声</a:t>
            </a:r>
            <a:r>
              <a:rPr lang="zh-CN" altLang="zh-CN" smtClean="0"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乐老师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 或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海选板块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报名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传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个人照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片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演奏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视频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获奖</a:t>
            </a: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奖品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名：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hone 7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一台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名：法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山</a:t>
            </a:r>
            <a:r>
              <a:rPr lang="zh-CN" altLang="zh-CN" smtClean="0">
                <a:latin typeface="微软雅黑" pitchFamily="34" charset="-122"/>
                <a:ea typeface="微软雅黑" pitchFamily="34" charset="-122"/>
              </a:rPr>
              <a:t>德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天猫商城抵用卷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每人</a:t>
            </a:r>
            <a:endParaRPr lang="en-US" altLang="zh-TW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                 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元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TW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mtClean="0"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 颁奖音乐会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大师公开课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入场卷</a:t>
            </a:r>
            <a:endParaRPr lang="en-US" altLang="zh-TW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                  各两张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TW" altLang="en-US" smtClean="0">
                <a:latin typeface="微软雅黑" pitchFamily="34" charset="-122"/>
                <a:ea typeface="微软雅黑" pitchFamily="34" charset="-122"/>
              </a:rPr>
              <a:t>价值</a:t>
            </a:r>
            <a:r>
              <a:rPr lang="en-US" altLang="zh-TW" smtClean="0"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元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获奖条件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：得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票数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票以上获得</a:t>
            </a:r>
          </a:p>
          <a:p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5936" y="5397023"/>
            <a:ext cx="3613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每个城市预计</a:t>
            </a:r>
            <a:r>
              <a:rPr lang="en-US" altLang="zh-TW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人参</a:t>
            </a:r>
            <a:r>
              <a:rPr lang="zh-TW" altLang="en-US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加</a:t>
            </a:r>
            <a:r>
              <a:rPr lang="en-US" altLang="zh-CN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TW" altLang="en-US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网站点击次数</a:t>
            </a:r>
            <a:r>
              <a:rPr lang="en-US" altLang="zh-TW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TW" altLang="en-US" sz="2400" b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万次</a:t>
            </a:r>
            <a:endParaRPr lang="zh-CN" altLang="en-US" sz="2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\\192.168.1.254\运营处\2.月计划\2016\2016.08\网络活动\對內文件\网络海选广海报\好琴师\好琴师1200xp一版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54" y="428604"/>
            <a:ext cx="3797311" cy="5214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198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4455</TotalTime>
  <Pages>0</Pages>
  <Words>1007</Words>
  <Characters>0</Characters>
  <Application>Microsoft Office PowerPoint</Application>
  <DocSecurity>0</DocSecurity>
  <PresentationFormat>全屏显示(4:3)</PresentationFormat>
  <Lines>0</Lines>
  <Paragraphs>172</Paragraphs>
  <Slides>17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Office 主题</vt:lpstr>
      <vt:lpstr>1_Office 主题</vt:lpstr>
      <vt:lpstr>2_Office 主题</vt:lpstr>
      <vt:lpstr>3_Office 主题</vt:lpstr>
      <vt:lpstr>2016中華好琴聲活动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德国法兰山德    新品介绍</dc:title>
  <dc:creator>user</dc:creator>
  <cp:lastModifiedBy>微软用户</cp:lastModifiedBy>
  <cp:revision>460</cp:revision>
  <dcterms:created xsi:type="dcterms:W3CDTF">2014-03-29T00:48:33Z</dcterms:created>
  <dcterms:modified xsi:type="dcterms:W3CDTF">2016-09-09T06:20:50Z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2052-9.1.0.4867</vt:lpwstr>
  </property>
</Properties>
</file>